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94" r:id="rId5"/>
    <p:sldId id="295" r:id="rId6"/>
    <p:sldId id="297" r:id="rId7"/>
    <p:sldId id="298" r:id="rId8"/>
    <p:sldId id="299" r:id="rId9"/>
    <p:sldId id="300" r:id="rId10"/>
    <p:sldId id="301" r:id="rId11"/>
    <p:sldId id="316" r:id="rId12"/>
    <p:sldId id="302" r:id="rId13"/>
    <p:sldId id="304" r:id="rId14"/>
    <p:sldId id="305" r:id="rId15"/>
    <p:sldId id="308" r:id="rId16"/>
    <p:sldId id="306" r:id="rId17"/>
    <p:sldId id="307" r:id="rId18"/>
    <p:sldId id="309" r:id="rId19"/>
    <p:sldId id="310" r:id="rId20"/>
    <p:sldId id="311" r:id="rId21"/>
    <p:sldId id="314" r:id="rId22"/>
    <p:sldId id="315" r:id="rId23"/>
    <p:sldId id="313" r:id="rId24"/>
    <p:sldId id="317" r:id="rId25"/>
    <p:sldId id="318" r:id="rId26"/>
    <p:sldId id="319" r:id="rId27"/>
    <p:sldId id="320" r:id="rId28"/>
    <p:sldId id="293" r:id="rId29"/>
  </p:sldIdLst>
  <p:sldSz cx="12192000" cy="6858000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4" roundtripDataSignature="AMtx7mj6ebxECDXySNnhju9mP9CxSZ7Zq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B2A393-BC80-41C1-B74E-C759C057D866}">
  <a:tblStyle styleId="{7BB2A393-BC80-41C1-B74E-C759C057D86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98B8AA-4BA2-4997-9BF6-40DDE172528A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ackup%20Servidor%20Prev%2015GB%20-%20DEZ-2023\prevxangri-l&#225;\filipe\Controles\Controle%20Previdenci&#225;ri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PATRIMÔNIO LÍQUIDO ( 2014 a 2024)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6.5529759512358343E-2"/>
          <c:y val="0.22320251086482518"/>
          <c:w val="0.86254788621090706"/>
          <c:h val="0.691092086394480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PL!$A$1</c:f>
              <c:strCache>
                <c:ptCount val="1"/>
                <c:pt idx="0">
                  <c:v>ANO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PL!$A$2:$A$12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PL!$A$2:$A$12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1C-4BE2-88A3-09EB133A4EDD}"/>
            </c:ext>
          </c:extLst>
        </c:ser>
        <c:ser>
          <c:idx val="1"/>
          <c:order val="1"/>
          <c:tx>
            <c:strRef>
              <c:f>PL!$B$1</c:f>
              <c:strCache>
                <c:ptCount val="1"/>
                <c:pt idx="0">
                  <c:v>PL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PL!$B$2:$B$12</c:f>
              <c:numCache>
                <c:formatCode>#,##0.00</c:formatCode>
                <c:ptCount val="11"/>
                <c:pt idx="0">
                  <c:v>2088904.42</c:v>
                </c:pt>
                <c:pt idx="1">
                  <c:v>8895880.7400000002</c:v>
                </c:pt>
                <c:pt idx="2">
                  <c:v>16472347.710000001</c:v>
                </c:pt>
                <c:pt idx="3">
                  <c:v>26344422.170000002</c:v>
                </c:pt>
                <c:pt idx="4">
                  <c:v>37456018.530000001</c:v>
                </c:pt>
                <c:pt idx="5">
                  <c:v>51907868.509999998</c:v>
                </c:pt>
                <c:pt idx="6">
                  <c:v>66239891.899999999</c:v>
                </c:pt>
                <c:pt idx="7">
                  <c:v>85438609.840000004</c:v>
                </c:pt>
                <c:pt idx="8">
                  <c:v>111526579.40000001</c:v>
                </c:pt>
                <c:pt idx="9">
                  <c:v>145599004.19999999</c:v>
                </c:pt>
                <c:pt idx="10">
                  <c:v>186672075.66999999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91C-4BE2-88A3-09EB133A4EDD}"/>
            </c:ext>
          </c:extLst>
        </c:ser>
        <c:ser>
          <c:idx val="2"/>
          <c:order val="2"/>
          <c:tx>
            <c:strRef>
              <c:f>PL!$C$1</c:f>
              <c:strCache>
                <c:ptCount val="1"/>
                <c:pt idx="0">
                  <c:v>% CRESCIMENTO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91C-4BE2-88A3-09EB133A4EDD}"/>
                </c:ext>
              </c:extLst>
            </c:dLbl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schemeClr val="accent4">
                    <a:alpha val="40000"/>
                  </a:scheme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PL!$A$2:$A$12</c:f>
              <c:numCache>
                <c:formatCode>General</c:formatCode>
                <c:ptCount val="11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</c:v>
                </c:pt>
                <c:pt idx="10">
                  <c:v>2024</c:v>
                </c:pt>
              </c:numCache>
            </c:numRef>
          </c:cat>
          <c:val>
            <c:numRef>
              <c:f>PL!$C$2:$C$12</c:f>
              <c:numCache>
                <c:formatCode>0%</c:formatCode>
                <c:ptCount val="11"/>
                <c:pt idx="0" formatCode="General">
                  <c:v>0</c:v>
                </c:pt>
                <c:pt idx="1">
                  <c:v>3.2586346483004718</c:v>
                </c:pt>
                <c:pt idx="2">
                  <c:v>0.85168261484584606</c:v>
                </c:pt>
                <c:pt idx="3">
                  <c:v>0.59931192771063713</c:v>
                </c:pt>
                <c:pt idx="4">
                  <c:v>0.42178174523233425</c:v>
                </c:pt>
                <c:pt idx="5">
                  <c:v>0.38583518876745915</c:v>
                </c:pt>
                <c:pt idx="6">
                  <c:v>0.276105026104837</c:v>
                </c:pt>
                <c:pt idx="7">
                  <c:v>0.28983619068979793</c:v>
                </c:pt>
                <c:pt idx="8">
                  <c:v>0.30534169047055748</c:v>
                </c:pt>
                <c:pt idx="9">
                  <c:v>0.30550945777504923</c:v>
                </c:pt>
                <c:pt idx="10">
                  <c:v>0.28209720042851782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1C-4BE2-88A3-09EB133A4ED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01691343"/>
        <c:axId val="2001690383"/>
      </c:barChart>
      <c:catAx>
        <c:axId val="2001691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01690383"/>
        <c:crosses val="autoZero"/>
        <c:auto val="1"/>
        <c:lblAlgn val="ctr"/>
        <c:lblOffset val="100"/>
        <c:noMultiLvlLbl val="0"/>
      </c:catAx>
      <c:valAx>
        <c:axId val="2001690383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001691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88297415843565"/>
          <c:y val="8.2989744845149011E-2"/>
          <c:w val="0.35285058466644531"/>
          <c:h val="7.16731874628735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13222584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b13222584f_0_10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b13222584f_0_10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82754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514EC9DD-42AE-76A1-614A-05E4B73B0F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13222584f_0_102:notes">
            <a:extLst>
              <a:ext uri="{FF2B5EF4-FFF2-40B4-BE49-F238E27FC236}">
                <a16:creationId xmlns:a16="http://schemas.microsoft.com/office/drawing/2014/main" id="{98A1D44F-4A08-E47E-33EB-1D7B81C25D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b13222584f_0_102:notes">
            <a:extLst>
              <a:ext uri="{FF2B5EF4-FFF2-40B4-BE49-F238E27FC236}">
                <a16:creationId xmlns:a16="http://schemas.microsoft.com/office/drawing/2014/main" id="{213875DC-7F9A-80C5-0898-02294B948E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b13222584f_0_102:notes">
            <a:extLst>
              <a:ext uri="{FF2B5EF4-FFF2-40B4-BE49-F238E27FC236}">
                <a16:creationId xmlns:a16="http://schemas.microsoft.com/office/drawing/2014/main" id="{EAA875F7-0D07-2F5F-7923-17C3AAA408A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3576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13222584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b13222584f_0_10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b13222584f_0_10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50259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13222584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b13222584f_0_10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b13222584f_0_10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8922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13222584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b13222584f_0_10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b13222584f_0_10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2200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13222584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b13222584f_0_10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b13222584f_0_10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87376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13222584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b13222584f_0_10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b13222584f_0_10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1726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13222584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b13222584f_0_10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b13222584f_0_10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93792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13222584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b13222584f_0_10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b13222584f_0_10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14142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13222584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b13222584f_0_10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b13222584f_0_10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6463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b13222584f_0_4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g1b13222584f_0_444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g1b13222584f_0_444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13222584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b13222584f_0_10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b13222584f_0_10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9698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13222584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b13222584f_0_10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b13222584f_0_10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48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13222584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b13222584f_0_10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b13222584f_0_10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56438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13222584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b13222584f_0_10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b13222584f_0_10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95931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AB3EF26E-B522-793A-645E-E2C43D82A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13222584f_0_102:notes">
            <a:extLst>
              <a:ext uri="{FF2B5EF4-FFF2-40B4-BE49-F238E27FC236}">
                <a16:creationId xmlns:a16="http://schemas.microsoft.com/office/drawing/2014/main" id="{1DA6B62C-0C6D-B079-41EF-194F8A5524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b13222584f_0_102:notes">
            <a:extLst>
              <a:ext uri="{FF2B5EF4-FFF2-40B4-BE49-F238E27FC236}">
                <a16:creationId xmlns:a16="http://schemas.microsoft.com/office/drawing/2014/main" id="{61670714-91F5-FABE-0F91-3D16E6AE15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b13222584f_0_102:notes">
            <a:extLst>
              <a:ext uri="{FF2B5EF4-FFF2-40B4-BE49-F238E27FC236}">
                <a16:creationId xmlns:a16="http://schemas.microsoft.com/office/drawing/2014/main" id="{0C4C06C1-8BA5-E7B7-4FA6-FD9BA91D51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2454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5397731A-3E12-D12D-2BBE-1EA63DEB0F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13222584f_0_102:notes">
            <a:extLst>
              <a:ext uri="{FF2B5EF4-FFF2-40B4-BE49-F238E27FC236}">
                <a16:creationId xmlns:a16="http://schemas.microsoft.com/office/drawing/2014/main" id="{D319B215-DAE6-EE34-9E7F-20BEBA36329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b13222584f_0_102:notes">
            <a:extLst>
              <a:ext uri="{FF2B5EF4-FFF2-40B4-BE49-F238E27FC236}">
                <a16:creationId xmlns:a16="http://schemas.microsoft.com/office/drawing/2014/main" id="{697BFA59-5F08-B154-576D-FF59C08555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b13222584f_0_102:notes">
            <a:extLst>
              <a:ext uri="{FF2B5EF4-FFF2-40B4-BE49-F238E27FC236}">
                <a16:creationId xmlns:a16="http://schemas.microsoft.com/office/drawing/2014/main" id="{61B8ED45-6D54-2635-609F-5D5B18898B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05997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0FC7EC73-2A2B-0D62-192B-62E62233E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13222584f_0_102:notes">
            <a:extLst>
              <a:ext uri="{FF2B5EF4-FFF2-40B4-BE49-F238E27FC236}">
                <a16:creationId xmlns:a16="http://schemas.microsoft.com/office/drawing/2014/main" id="{F245AFC0-DCCC-3354-A4CB-73ADD8053A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b13222584f_0_102:notes">
            <a:extLst>
              <a:ext uri="{FF2B5EF4-FFF2-40B4-BE49-F238E27FC236}">
                <a16:creationId xmlns:a16="http://schemas.microsoft.com/office/drawing/2014/main" id="{3DE27EC7-A74B-2AC5-5847-F7D48FF6F4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b13222584f_0_102:notes">
            <a:extLst>
              <a:ext uri="{FF2B5EF4-FFF2-40B4-BE49-F238E27FC236}">
                <a16:creationId xmlns:a16="http://schemas.microsoft.com/office/drawing/2014/main" id="{EFB16E7F-9435-6B0E-2C7F-9D51E46A742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5765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>
          <a:extLst>
            <a:ext uri="{FF2B5EF4-FFF2-40B4-BE49-F238E27FC236}">
              <a16:creationId xmlns:a16="http://schemas.microsoft.com/office/drawing/2014/main" id="{3ABD8E70-AB70-6122-CBE7-904A806B6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13222584f_0_102:notes">
            <a:extLst>
              <a:ext uri="{FF2B5EF4-FFF2-40B4-BE49-F238E27FC236}">
                <a16:creationId xmlns:a16="http://schemas.microsoft.com/office/drawing/2014/main" id="{74C47509-AA01-793C-4397-5C26342239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b13222584f_0_102:notes">
            <a:extLst>
              <a:ext uri="{FF2B5EF4-FFF2-40B4-BE49-F238E27FC236}">
                <a16:creationId xmlns:a16="http://schemas.microsoft.com/office/drawing/2014/main" id="{EC495E34-015E-C994-B40C-BEE6958623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b13222584f_0_102:notes">
            <a:extLst>
              <a:ext uri="{FF2B5EF4-FFF2-40B4-BE49-F238E27FC236}">
                <a16:creationId xmlns:a16="http://schemas.microsoft.com/office/drawing/2014/main" id="{D8A45355-85CD-0075-7CF5-A74E9DBEE2C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8650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1b162a5d65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1" name="Google Shape;731;g1b162a5d653_0_36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g1b162a5d653_0_36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13222584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b13222584f_0_10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b13222584f_0_10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13222584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b13222584f_0_10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b13222584f_0_10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9801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13222584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b13222584f_0_10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b13222584f_0_10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7623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13222584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b13222584f_0_10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b13222584f_0_10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0787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13222584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b13222584f_0_10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b13222584f_0_10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2969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13222584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b13222584f_0_10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b13222584f_0_10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3129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b13222584f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g1b13222584f_0_102:notes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00" cy="39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g1b13222584f_0_102:notes"/>
          <p:cNvSpPr txBox="1">
            <a:spLocks noGrp="1"/>
          </p:cNvSpPr>
          <p:nvPr>
            <p:ph type="sldNum" idx="12"/>
          </p:nvPr>
        </p:nvSpPr>
        <p:spPr>
          <a:xfrm>
            <a:off x="3850443" y="9428584"/>
            <a:ext cx="2945700" cy="4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9482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-2700000" flipH="1">
            <a:off x="-376156" y="-253670"/>
            <a:ext cx="1827638" cy="1376989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 rot="-27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/>
          <p:nvPr/>
        </p:nvSpPr>
        <p:spPr>
          <a:xfrm rot="-27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/>
          <p:nvPr/>
        </p:nvSpPr>
        <p:spPr>
          <a:xfrm flipH="1">
            <a:off x="7976344" y="6115501"/>
            <a:ext cx="1494513" cy="742499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 flipH="1">
            <a:off x="7604080" y="6453143"/>
            <a:ext cx="814903" cy="404857"/>
          </a:xfrm>
          <a:prstGeom prst="triangle">
            <a:avLst>
              <a:gd name="adj" fmla="val 50000"/>
            </a:avLst>
          </a:prstGeom>
          <a:solidFill>
            <a:schemeClr val="accent1">
              <a:alpha val="2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1424763" y="776177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1941446" y="3015295"/>
            <a:ext cx="83091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PRESTAÇÃO DE CONTAS 2024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PREV-XANGRI-LÁ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7123814" y="5363405"/>
            <a:ext cx="4529100" cy="5539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Xangri-Lá, </a:t>
            </a:r>
            <a:r>
              <a:rPr lang="pt-BR" sz="2000" dirty="0">
                <a:solidFill>
                  <a:schemeClr val="dk1"/>
                </a:solidFill>
              </a:rPr>
              <a:t>23 </a:t>
            </a:r>
            <a:r>
              <a:rPr lang="pt-B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</a:t>
            </a:r>
            <a:r>
              <a:rPr lang="pt-BR" sz="2000" dirty="0">
                <a:solidFill>
                  <a:schemeClr val="dk1"/>
                </a:solidFill>
              </a:rPr>
              <a:t>abril </a:t>
            </a:r>
            <a:r>
              <a:rPr lang="pt-B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20</a:t>
            </a:r>
            <a:r>
              <a:rPr lang="pt-BR" sz="2000" dirty="0">
                <a:solidFill>
                  <a:schemeClr val="dk1"/>
                </a:solidFill>
              </a:rPr>
              <a:t>25</a:t>
            </a:r>
            <a:r>
              <a:rPr lang="pt-BR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13222584f_0_102"/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b13222584f_0_102"/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b13222584f_0_102"/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13222584f_0_102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b13222584f_0_102"/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b13222584f_0_102"/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b13222584f_0_102"/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b13222584f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b13222584f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10</a:t>
            </a:fld>
            <a:endParaRPr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257D3DB-65B7-1A9E-CF6B-B30D841D7873}"/>
              </a:ext>
            </a:extLst>
          </p:cNvPr>
          <p:cNvSpPr/>
          <p:nvPr/>
        </p:nvSpPr>
        <p:spPr>
          <a:xfrm>
            <a:off x="8418983" y="1762827"/>
            <a:ext cx="2491740" cy="622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DA067D0-865C-F8FA-9C79-2C8951F17CF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61983"/>
          <a:stretch/>
        </p:blipFill>
        <p:spPr>
          <a:xfrm>
            <a:off x="865312" y="2042961"/>
            <a:ext cx="3987426" cy="402011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6CFA83F-E7FE-1BF6-8817-4598C5164D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5482"/>
          <a:stretch/>
        </p:blipFill>
        <p:spPr>
          <a:xfrm>
            <a:off x="6657474" y="2081852"/>
            <a:ext cx="4669215" cy="402011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C323541-B651-823A-9063-45EDF49A74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3021" y="2167127"/>
            <a:ext cx="865894" cy="22612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EB469218-3FFE-6CE0-6CF1-1BCE372B81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2451" y="3787797"/>
            <a:ext cx="490288" cy="180844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7123AC31-1930-198B-E3EF-41ECC19225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3449" y="2845126"/>
            <a:ext cx="1416051" cy="91827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5E76E3B-AEE6-FC83-4D80-CE6A36E04BF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3843" y="2520617"/>
            <a:ext cx="1162157" cy="47939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381D0123-D1F2-7DFF-F700-DF3E6ED05C64}"/>
              </a:ext>
            </a:extLst>
          </p:cNvPr>
          <p:cNvSpPr txBox="1"/>
          <p:nvPr/>
        </p:nvSpPr>
        <p:spPr>
          <a:xfrm>
            <a:off x="2567186" y="3455627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45,7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64FD7F83-E024-7B9C-4410-C3B4FD177BB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3021" y="2132117"/>
            <a:ext cx="2787757" cy="34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58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>
          <a:extLst>
            <a:ext uri="{FF2B5EF4-FFF2-40B4-BE49-F238E27FC236}">
              <a16:creationId xmlns:a16="http://schemas.microsoft.com/office/drawing/2014/main" id="{5AD27FD1-D4D9-F27B-C307-77B5AB411C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13222584f_0_102">
            <a:extLst>
              <a:ext uri="{FF2B5EF4-FFF2-40B4-BE49-F238E27FC236}">
                <a16:creationId xmlns:a16="http://schemas.microsoft.com/office/drawing/2014/main" id="{D2E9D759-AFAE-1AD0-14A4-5347E568C34E}"/>
              </a:ext>
            </a:extLst>
          </p:cNvPr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b13222584f_0_102">
            <a:extLst>
              <a:ext uri="{FF2B5EF4-FFF2-40B4-BE49-F238E27FC236}">
                <a16:creationId xmlns:a16="http://schemas.microsoft.com/office/drawing/2014/main" id="{BFEAB726-F84A-82A3-A0BD-8B1A84F1791A}"/>
              </a:ext>
            </a:extLst>
          </p:cNvPr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b13222584f_0_102">
            <a:extLst>
              <a:ext uri="{FF2B5EF4-FFF2-40B4-BE49-F238E27FC236}">
                <a16:creationId xmlns:a16="http://schemas.microsoft.com/office/drawing/2014/main" id="{FFE662D2-D213-5A20-9E2A-365380BFF0A3}"/>
              </a:ext>
            </a:extLst>
          </p:cNvPr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13222584f_0_102">
            <a:extLst>
              <a:ext uri="{FF2B5EF4-FFF2-40B4-BE49-F238E27FC236}">
                <a16:creationId xmlns:a16="http://schemas.microsoft.com/office/drawing/2014/main" id="{4695B234-1A42-FACE-37BF-506FDF197E0B}"/>
              </a:ext>
            </a:extLst>
          </p:cNvPr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b13222584f_0_102">
            <a:extLst>
              <a:ext uri="{FF2B5EF4-FFF2-40B4-BE49-F238E27FC236}">
                <a16:creationId xmlns:a16="http://schemas.microsoft.com/office/drawing/2014/main" id="{06376DA5-3B8B-734A-8BA4-E56D9371D09F}"/>
              </a:ext>
            </a:extLst>
          </p:cNvPr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b13222584f_0_102">
            <a:extLst>
              <a:ext uri="{FF2B5EF4-FFF2-40B4-BE49-F238E27FC236}">
                <a16:creationId xmlns:a16="http://schemas.microsoft.com/office/drawing/2014/main" id="{2C6B5A1B-DCCF-7E09-E588-2C0ACBD3AFD4}"/>
              </a:ext>
            </a:extLst>
          </p:cNvPr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b13222584f_0_102">
            <a:extLst>
              <a:ext uri="{FF2B5EF4-FFF2-40B4-BE49-F238E27FC236}">
                <a16:creationId xmlns:a16="http://schemas.microsoft.com/office/drawing/2014/main" id="{F3E1973D-1D97-9D02-BA11-3121EBDDADB1}"/>
              </a:ext>
            </a:extLst>
          </p:cNvPr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b13222584f_0_102">
            <a:extLst>
              <a:ext uri="{FF2B5EF4-FFF2-40B4-BE49-F238E27FC236}">
                <a16:creationId xmlns:a16="http://schemas.microsoft.com/office/drawing/2014/main" id="{90D57F8B-3C05-C4BA-657E-AA34097A560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b13222584f_0_102">
            <a:extLst>
              <a:ext uri="{FF2B5EF4-FFF2-40B4-BE49-F238E27FC236}">
                <a16:creationId xmlns:a16="http://schemas.microsoft.com/office/drawing/2014/main" id="{81871CBA-0C70-8311-8F3F-26B3A8635E2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11</a:t>
            </a:fld>
            <a:endParaRPr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9DDBCDB-C7A7-83D9-FC6B-257AB497CC92}"/>
              </a:ext>
            </a:extLst>
          </p:cNvPr>
          <p:cNvSpPr/>
          <p:nvPr/>
        </p:nvSpPr>
        <p:spPr>
          <a:xfrm>
            <a:off x="8418983" y="1762827"/>
            <a:ext cx="2491740" cy="622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AE9E02-9C86-1654-6122-C55240CA2FD2}"/>
              </a:ext>
            </a:extLst>
          </p:cNvPr>
          <p:cNvSpPr txBox="1"/>
          <p:nvPr/>
        </p:nvSpPr>
        <p:spPr>
          <a:xfrm>
            <a:off x="3224937" y="3657822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>
                <a:solidFill>
                  <a:schemeClr val="tx2">
                    <a:lumMod val="50000"/>
                  </a:schemeClr>
                </a:solidFill>
              </a:rPr>
              <a:t>PATRIMÔNIO</a:t>
            </a:r>
            <a:endParaRPr lang="pt-BR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77BCB0A-2750-B6C7-9E7A-CEEB28A6AC00}"/>
              </a:ext>
            </a:extLst>
          </p:cNvPr>
          <p:cNvSpPr txBox="1"/>
          <p:nvPr/>
        </p:nvSpPr>
        <p:spPr>
          <a:xfrm>
            <a:off x="7049697" y="2590948"/>
            <a:ext cx="1369286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600" dirty="0"/>
              <a:t>$</a:t>
            </a:r>
          </a:p>
        </p:txBody>
      </p:sp>
    </p:spTree>
    <p:extLst>
      <p:ext uri="{BB962C8B-B14F-4D97-AF65-F5344CB8AC3E}">
        <p14:creationId xmlns:p14="http://schemas.microsoft.com/office/powerpoint/2010/main" val="2284653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13222584f_0_102"/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b13222584f_0_102"/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b13222584f_0_102"/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13222584f_0_102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b13222584f_0_102"/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b13222584f_0_102"/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b13222584f_0_102"/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b13222584f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b13222584f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12</a:t>
            </a:fld>
            <a:endParaRPr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257D3DB-65B7-1A9E-CF6B-B30D841D7873}"/>
              </a:ext>
            </a:extLst>
          </p:cNvPr>
          <p:cNvSpPr/>
          <p:nvPr/>
        </p:nvSpPr>
        <p:spPr>
          <a:xfrm>
            <a:off x="8418983" y="1872915"/>
            <a:ext cx="2491740" cy="622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C9C0854E-8898-BE1E-B490-A5BD15586F5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18869799"/>
              </p:ext>
            </p:extLst>
          </p:nvPr>
        </p:nvGraphicFramePr>
        <p:xfrm>
          <a:off x="1477265" y="1818479"/>
          <a:ext cx="9543160" cy="4357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65982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13222584f_0_102"/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b13222584f_0_102"/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b13222584f_0_102"/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13222584f_0_102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b13222584f_0_102"/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b13222584f_0_102"/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b13222584f_0_102"/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b13222584f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b13222584f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13</a:t>
            </a:fld>
            <a:endParaRPr/>
          </a:p>
        </p:txBody>
      </p: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E1C2024C-5566-5AF3-CEFE-86E70916AAA6}"/>
              </a:ext>
            </a:extLst>
          </p:cNvPr>
          <p:cNvSpPr/>
          <p:nvPr/>
        </p:nvSpPr>
        <p:spPr>
          <a:xfrm>
            <a:off x="4404975" y="5549503"/>
            <a:ext cx="3888453" cy="86080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dirty="0"/>
              <a:t> R$ 59.811.780,88</a:t>
            </a:r>
          </a:p>
          <a:p>
            <a:r>
              <a:rPr lang="pt-BR" u="sng" dirty="0"/>
              <a:t>-R$ 14.129.965,24</a:t>
            </a:r>
          </a:p>
          <a:p>
            <a:r>
              <a:rPr lang="pt-BR" dirty="0"/>
              <a:t>= R$ 45.681.815,64 (76,38% Capitalizado)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1C2E7A3-4DA3-1A82-5441-394CD7C1A5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323598"/>
              </p:ext>
            </p:extLst>
          </p:nvPr>
        </p:nvGraphicFramePr>
        <p:xfrm>
          <a:off x="1424763" y="1957388"/>
          <a:ext cx="9230539" cy="3336504"/>
        </p:xfrm>
        <a:graphic>
          <a:graphicData uri="http://schemas.openxmlformats.org/drawingml/2006/table">
            <a:tbl>
              <a:tblPr>
                <a:tableStyleId>{7BB2A393-BC80-41C1-B74E-C759C057D866}</a:tableStyleId>
              </a:tblPr>
              <a:tblGrid>
                <a:gridCol w="2134080">
                  <a:extLst>
                    <a:ext uri="{9D8B030D-6E8A-4147-A177-3AD203B41FA5}">
                      <a16:colId xmlns:a16="http://schemas.microsoft.com/office/drawing/2014/main" val="3570339120"/>
                    </a:ext>
                  </a:extLst>
                </a:gridCol>
                <a:gridCol w="2134080">
                  <a:extLst>
                    <a:ext uri="{9D8B030D-6E8A-4147-A177-3AD203B41FA5}">
                      <a16:colId xmlns:a16="http://schemas.microsoft.com/office/drawing/2014/main" val="413651204"/>
                    </a:ext>
                  </a:extLst>
                </a:gridCol>
                <a:gridCol w="694219">
                  <a:extLst>
                    <a:ext uri="{9D8B030D-6E8A-4147-A177-3AD203B41FA5}">
                      <a16:colId xmlns:a16="http://schemas.microsoft.com/office/drawing/2014/main" val="2841888438"/>
                    </a:ext>
                  </a:extLst>
                </a:gridCol>
                <a:gridCol w="2134080">
                  <a:extLst>
                    <a:ext uri="{9D8B030D-6E8A-4147-A177-3AD203B41FA5}">
                      <a16:colId xmlns:a16="http://schemas.microsoft.com/office/drawing/2014/main" val="2718583542"/>
                    </a:ext>
                  </a:extLst>
                </a:gridCol>
                <a:gridCol w="2134080">
                  <a:extLst>
                    <a:ext uri="{9D8B030D-6E8A-4147-A177-3AD203B41FA5}">
                      <a16:colId xmlns:a16="http://schemas.microsoft.com/office/drawing/2014/main" val="1012035058"/>
                    </a:ext>
                  </a:extLst>
                </a:gridCol>
              </a:tblGrid>
              <a:tr h="264371"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DEMONSTRATIVO DAS RECEITAS 2024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DEMONSTRATIVO DAS DESPESAS 2024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3901429"/>
                  </a:ext>
                </a:extLst>
              </a:tr>
              <a:tr h="2643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Receitas 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R$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Despesas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u="none" strike="noStrike" dirty="0">
                          <a:effectLst/>
                        </a:rPr>
                        <a:t>R$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7713562"/>
                  </a:ext>
                </a:extLst>
              </a:tr>
              <a:tr h="2643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Ente Patronal 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>
                          <a:effectLst/>
                        </a:rPr>
                        <a:t>10.109.102,10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9182442"/>
                  </a:ext>
                </a:extLst>
              </a:tr>
              <a:tr h="2643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Segurado 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>
                          <a:effectLst/>
                        </a:rPr>
                        <a:t>8.491.772,54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>
                          <a:effectLst/>
                        </a:rPr>
                        <a:t>Desp. Administrativa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1.416.669,28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1245193"/>
                  </a:ext>
                </a:extLst>
              </a:tr>
              <a:tr h="3552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Aportes 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15.523.417,98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 dirty="0">
                          <a:effectLst/>
                        </a:rPr>
                        <a:t>TOTAL DESP. ADMINISTRATIVA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1.416.669,28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157570"/>
                  </a:ext>
                </a:extLst>
              </a:tr>
              <a:tr h="2643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Multas e juros 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549.527,24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>
                          <a:effectLst/>
                        </a:rPr>
                        <a:t>186 INATIVOS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>
                          <a:effectLst/>
                        </a:rPr>
                        <a:t>12.055.573,05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704977"/>
                  </a:ext>
                </a:extLst>
              </a:tr>
              <a:tr h="2643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Rendimentos 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>
                          <a:effectLst/>
                        </a:rPr>
                        <a:t>15.833.817,28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>
                          <a:effectLst/>
                        </a:rPr>
                        <a:t>12 PENSIONISTAS</a:t>
                      </a:r>
                      <a:endParaRPr lang="pt-BR" sz="1100" b="1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>
                          <a:effectLst/>
                        </a:rPr>
                        <a:t>546.367,60</a:t>
                      </a:r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651423"/>
                  </a:ext>
                </a:extLst>
              </a:tr>
              <a:tr h="3552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Compensação Previdenciária 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4.686.357,84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 dirty="0">
                          <a:effectLst/>
                        </a:rPr>
                        <a:t>TOTAL DESP. PREVIDENCIÁRIA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>
                          <a:effectLst/>
                        </a:rPr>
                        <a:t>12.601.940,65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463452"/>
                  </a:ext>
                </a:extLst>
              </a:tr>
              <a:tr h="355248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Outras receitas 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2.207,04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TOTAL DESP. C/ INVESTIMENTO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>
                          <a:effectLst/>
                        </a:rPr>
                        <a:t>111.355,31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6929256"/>
                  </a:ext>
                </a:extLst>
              </a:tr>
              <a:tr h="2643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Juros sobre o capital próprio 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>
                          <a:effectLst/>
                        </a:rPr>
                        <a:t>4.615.578,86</a:t>
                      </a:r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 dirty="0">
                          <a:effectLst/>
                        </a:rPr>
                        <a:t> 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864564"/>
                  </a:ext>
                </a:extLst>
              </a:tr>
              <a:tr h="264371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TOTAL DE RECEITAS 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>
                          <a:effectLst/>
                        </a:rPr>
                        <a:t>59.811.780,88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100" u="none" strike="noStrike">
                          <a:effectLst/>
                        </a:rPr>
                        <a:t>TOTAL DAS DESPESAS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pt-BR" sz="1100" u="none" strike="noStrike" dirty="0">
                          <a:effectLst/>
                        </a:rPr>
                        <a:t>14.129.965,24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446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79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13222584f_0_102"/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b13222584f_0_102"/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b13222584f_0_102"/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13222584f_0_102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b13222584f_0_102"/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b13222584f_0_102"/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b13222584f_0_102"/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b13222584f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b13222584f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14</a:t>
            </a:fld>
            <a:endParaRPr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023068E-F3DA-3825-66FA-551DE59F46E7}"/>
              </a:ext>
            </a:extLst>
          </p:cNvPr>
          <p:cNvSpPr txBox="1"/>
          <p:nvPr/>
        </p:nvSpPr>
        <p:spPr>
          <a:xfrm>
            <a:off x="2880942" y="2044582"/>
            <a:ext cx="63754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COMPOSIÇÃO DA CARTEIRA DE INVESTIMENTOS POR BENCHEMARKS</a:t>
            </a:r>
          </a:p>
          <a:p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D974669-8E1A-D9BA-8F50-3848B8D4E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304" y="2419850"/>
            <a:ext cx="10575769" cy="366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91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84F1BF0-EA55-1183-FB48-C00F33B0B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749" y="2461096"/>
            <a:ext cx="8092499" cy="3501422"/>
          </a:xfrm>
          <a:prstGeom prst="rect">
            <a:avLst/>
          </a:prstGeom>
        </p:spPr>
      </p:pic>
      <p:sp>
        <p:nvSpPr>
          <p:cNvPr id="122" name="Google Shape;122;g1b13222584f_0_102"/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b13222584f_0_102"/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b13222584f_0_102"/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13222584f_0_102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b13222584f_0_102"/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b13222584f_0_102"/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b13222584f_0_102"/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b13222584f_0_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b13222584f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15</a:t>
            </a:fld>
            <a:endParaRPr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6442753-508B-8EEF-2143-2859D4A75FEC}"/>
              </a:ext>
            </a:extLst>
          </p:cNvPr>
          <p:cNvSpPr txBox="1"/>
          <p:nvPr/>
        </p:nvSpPr>
        <p:spPr>
          <a:xfrm>
            <a:off x="3914437" y="1908003"/>
            <a:ext cx="4363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chemeClr val="tx2">
                    <a:lumMod val="50000"/>
                  </a:schemeClr>
                </a:solidFill>
              </a:rPr>
              <a:t>Volume Alocado por Grau de Risco</a:t>
            </a:r>
          </a:p>
        </p:txBody>
      </p:sp>
    </p:spTree>
    <p:extLst>
      <p:ext uri="{BB962C8B-B14F-4D97-AF65-F5344CB8AC3E}">
        <p14:creationId xmlns:p14="http://schemas.microsoft.com/office/powerpoint/2010/main" val="2637689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13222584f_0_102"/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b13222584f_0_102"/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b13222584f_0_102"/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13222584f_0_102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b13222584f_0_102"/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b13222584f_0_102"/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b13222584f_0_102"/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b13222584f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b13222584f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16</a:t>
            </a:fld>
            <a:endParaRPr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023068E-F3DA-3825-66FA-551DE59F46E7}"/>
              </a:ext>
            </a:extLst>
          </p:cNvPr>
          <p:cNvSpPr txBox="1"/>
          <p:nvPr/>
        </p:nvSpPr>
        <p:spPr>
          <a:xfrm>
            <a:off x="1113193" y="3610816"/>
            <a:ext cx="2845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DISTRIBUIÇÃO POR INSTITUIÇÃO FINANCEIRA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8B0AFD8-052A-F428-7EF1-49AF40CC67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955" y="2417226"/>
            <a:ext cx="7001852" cy="28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014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13222584f_0_102"/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b13222584f_0_102"/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b13222584f_0_102"/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13222584f_0_102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b13222584f_0_102"/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b13222584f_0_102"/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b13222584f_0_102"/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b13222584f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b13222584f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17</a:t>
            </a:fld>
            <a:endParaRPr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023068E-F3DA-3825-66FA-551DE59F46E7}"/>
              </a:ext>
            </a:extLst>
          </p:cNvPr>
          <p:cNvSpPr txBox="1"/>
          <p:nvPr/>
        </p:nvSpPr>
        <p:spPr>
          <a:xfrm>
            <a:off x="2677210" y="2032890"/>
            <a:ext cx="63722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dirty="0"/>
              <a:t>META DA POLÍTICA DE INVESTIMENTO X RENTABILIDADE ACUMULADA</a:t>
            </a:r>
          </a:p>
        </p:txBody>
      </p:sp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0F6628DF-58FE-D9FA-16F8-1CC3B0F6AE1B}"/>
              </a:ext>
            </a:extLst>
          </p:cNvPr>
          <p:cNvSpPr/>
          <p:nvPr/>
        </p:nvSpPr>
        <p:spPr>
          <a:xfrm>
            <a:off x="8791350" y="5195172"/>
            <a:ext cx="2742474" cy="1079823"/>
          </a:xfrm>
          <a:prstGeom prst="wedgeEllipseCallout">
            <a:avLst>
              <a:gd name="adj1" fmla="val 27325"/>
              <a:gd name="adj2" fmla="val -7891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"/>
            <a:r>
              <a:rPr lang="pt-BR" sz="1600" i="1" u="none" strike="noStrike" dirty="0">
                <a:effectLst/>
              </a:rPr>
              <a:t>RPPS 9,86% a.a. = R$</a:t>
            </a:r>
            <a:r>
              <a:rPr lang="pt-BR" sz="1600" dirty="0"/>
              <a:t>15.833.817,28</a:t>
            </a:r>
            <a:endParaRPr lang="pt-BR" sz="1600" i="1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5E2CE14-27BE-3EE9-5EAB-433F54A36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126" y="2695887"/>
            <a:ext cx="8096678" cy="3131114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C1BFB1C-9755-9BDC-A14D-2672E23145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3557" y="3429000"/>
            <a:ext cx="2810267" cy="10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94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13222584f_0_102"/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b13222584f_0_102"/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b13222584f_0_102"/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13222584f_0_102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b13222584f_0_102"/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b13222584f_0_102"/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b13222584f_0_102"/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b13222584f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b13222584f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18</a:t>
            </a:fld>
            <a:endParaRPr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257D3DB-65B7-1A9E-CF6B-B30D841D7873}"/>
              </a:ext>
            </a:extLst>
          </p:cNvPr>
          <p:cNvSpPr/>
          <p:nvPr/>
        </p:nvSpPr>
        <p:spPr>
          <a:xfrm>
            <a:off x="8418983" y="1762827"/>
            <a:ext cx="2491740" cy="622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02D38543-FFAE-353B-823E-71D690DE7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0626" y="1792243"/>
            <a:ext cx="8557437" cy="420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351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94783D42-ABD0-1D5D-D96A-D04EF8CD2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7163" y="1879581"/>
            <a:ext cx="8853847" cy="4247999"/>
          </a:xfrm>
          <a:prstGeom prst="rect">
            <a:avLst/>
          </a:prstGeom>
        </p:spPr>
      </p:pic>
      <p:sp>
        <p:nvSpPr>
          <p:cNvPr id="122" name="Google Shape;122;g1b13222584f_0_102"/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b13222584f_0_102"/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b13222584f_0_102"/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13222584f_0_102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b13222584f_0_102"/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b13222584f_0_102"/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b13222584f_0_102"/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b13222584f_0_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b13222584f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6116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b13222584f_0_444"/>
          <p:cNvSpPr/>
          <p:nvPr/>
        </p:nvSpPr>
        <p:spPr>
          <a:xfrm>
            <a:off x="1941450" y="2669163"/>
            <a:ext cx="7784640" cy="36151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Conselho de Administração;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Conselho Fiscal;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Comitê de Investimento;</a:t>
            </a:r>
          </a:p>
          <a:p>
            <a:pPr marL="342900" marR="0" lvl="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t-BR" sz="2400" b="0" i="0" dirty="0">
                <a:solidFill>
                  <a:schemeClr val="tx1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</a:rPr>
              <a:t>Diretoria Executiva, com sua estrutura organizacional.</a:t>
            </a:r>
            <a:br>
              <a:rPr lang="pt-BR" sz="2400" dirty="0"/>
            </a:br>
            <a:br>
              <a:rPr lang="pt-BR" sz="2400" dirty="0"/>
            </a:b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1b13222584f_0_444"/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g1b13222584f_0_444"/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1b13222584f_0_444"/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1b13222584f_0_444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g1b13222584f_0_444"/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1b13222584f_0_444"/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1b13222584f_0_444"/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1b13222584f_0_444"/>
          <p:cNvSpPr txBox="1"/>
          <p:nvPr/>
        </p:nvSpPr>
        <p:spPr>
          <a:xfrm>
            <a:off x="1941450" y="2252158"/>
            <a:ext cx="8309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ESTRUTURA ADMINISTRATIVA</a:t>
            </a:r>
            <a:endParaRPr dirty="0"/>
          </a:p>
        </p:txBody>
      </p:sp>
      <p:pic>
        <p:nvPicPr>
          <p:cNvPr id="115" name="Google Shape;115;g1b13222584f_0_4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g1b13222584f_0_4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13222584f_0_102"/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b13222584f_0_102"/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b13222584f_0_102"/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13222584f_0_102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b13222584f_0_102"/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b13222584f_0_102"/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b13222584f_0_102"/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b13222584f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b13222584f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20</a:t>
            </a:fld>
            <a:endParaRPr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257D3DB-65B7-1A9E-CF6B-B30D841D7873}"/>
              </a:ext>
            </a:extLst>
          </p:cNvPr>
          <p:cNvSpPr/>
          <p:nvPr/>
        </p:nvSpPr>
        <p:spPr>
          <a:xfrm>
            <a:off x="8418983" y="1762827"/>
            <a:ext cx="2491740" cy="622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221A37E-8295-1F01-0B8E-A4FEBE7E5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6023" y="1808375"/>
            <a:ext cx="7195194" cy="310748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1ED5DB2-5767-9957-2C97-59BA5EE89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8613" y="4837824"/>
            <a:ext cx="6948773" cy="139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074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13222584f_0_102"/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b13222584f_0_102"/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b13222584f_0_102"/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13222584f_0_102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b13222584f_0_102"/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b13222584f_0_102"/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b13222584f_0_102"/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b13222584f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b13222584f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21</a:t>
            </a:fld>
            <a:endParaRPr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257D3DB-65B7-1A9E-CF6B-B30D841D7873}"/>
              </a:ext>
            </a:extLst>
          </p:cNvPr>
          <p:cNvSpPr/>
          <p:nvPr/>
        </p:nvSpPr>
        <p:spPr>
          <a:xfrm>
            <a:off x="8418983" y="1762827"/>
            <a:ext cx="2491740" cy="622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740580A-76BA-B831-7672-993CAF6B6AA8}"/>
              </a:ext>
            </a:extLst>
          </p:cNvPr>
          <p:cNvSpPr txBox="1"/>
          <p:nvPr/>
        </p:nvSpPr>
        <p:spPr>
          <a:xfrm>
            <a:off x="1252320" y="2927672"/>
            <a:ext cx="9198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dirty="0"/>
              <a:t>Documento fornecido pela Subsecretaria dos Regimes Próprios de Previdência Social (SRPPS), do Ministério da Fazenda (MF)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1800" dirty="0"/>
              <a:t>Atesta o cumprimento dos critérios e exigências estabelecidos na Lei nº 9.717, de 27 de novembro de 1998, pelo regime próprio de previdência social de um Estado, do Distrito Federal ou de um Município</a:t>
            </a:r>
          </a:p>
          <a:p>
            <a:endParaRPr lang="pt-BR" sz="1800" dirty="0"/>
          </a:p>
          <a:p>
            <a:r>
              <a:rPr lang="pt-BR" sz="1800" dirty="0"/>
              <a:t>	Ou seja, atesta que o Ente Federativo segue normas de boa gestão, de forma a assegurar o pagamento dos benefícios previdenciários aos seus segurados.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FF6F01-31EF-BF03-B7FA-AED0D6E3A80B}"/>
              </a:ext>
            </a:extLst>
          </p:cNvPr>
          <p:cNvSpPr txBox="1"/>
          <p:nvPr/>
        </p:nvSpPr>
        <p:spPr>
          <a:xfrm>
            <a:off x="1916838" y="2151092"/>
            <a:ext cx="7868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CERTIFICADO DE REGULARIDADE PREVIDENCIÁRIA (CRP)</a:t>
            </a:r>
            <a:endParaRPr lang="pt-BR" sz="2000" b="1" u="sng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562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13222584f_0_102"/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b13222584f_0_102"/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b13222584f_0_102"/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13222584f_0_102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b13222584f_0_102"/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b13222584f_0_102"/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b13222584f_0_102"/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b13222584f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b13222584f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22</a:t>
            </a:fld>
            <a:endParaRPr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257D3DB-65B7-1A9E-CF6B-B30D841D7873}"/>
              </a:ext>
            </a:extLst>
          </p:cNvPr>
          <p:cNvSpPr/>
          <p:nvPr/>
        </p:nvSpPr>
        <p:spPr>
          <a:xfrm>
            <a:off x="8418983" y="1762827"/>
            <a:ext cx="2491740" cy="622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740580A-76BA-B831-7672-993CAF6B6AA8}"/>
              </a:ext>
            </a:extLst>
          </p:cNvPr>
          <p:cNvSpPr txBox="1"/>
          <p:nvPr/>
        </p:nvSpPr>
        <p:spPr>
          <a:xfrm>
            <a:off x="1252320" y="2677140"/>
            <a:ext cx="91980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PASSO 01 </a:t>
            </a:r>
          </a:p>
          <a:p>
            <a:pPr algn="ctr"/>
            <a:r>
              <a:rPr lang="pt-BR" sz="1600" u="sng" dirty="0">
                <a:solidFill>
                  <a:schemeClr val="accent1"/>
                </a:solidFill>
              </a:rPr>
              <a:t>https://cadprev.previdencia.gov.br/Cadprev/pages/publico/crp/pesquisarEnteCrp.xhtml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FF6F01-31EF-BF03-B7FA-AED0D6E3A80B}"/>
              </a:ext>
            </a:extLst>
          </p:cNvPr>
          <p:cNvSpPr txBox="1"/>
          <p:nvPr/>
        </p:nvSpPr>
        <p:spPr>
          <a:xfrm>
            <a:off x="1916838" y="2151092"/>
            <a:ext cx="78689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COMO CONSULTAR O CRP</a:t>
            </a:r>
            <a:endParaRPr lang="pt-BR" sz="2000" b="1" u="sng" dirty="0">
              <a:solidFill>
                <a:schemeClr val="accent1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58A1407A-EEE9-C352-369D-1C58D39597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629"/>
          <a:stretch/>
        </p:blipFill>
        <p:spPr>
          <a:xfrm>
            <a:off x="537574" y="3991875"/>
            <a:ext cx="5010970" cy="2081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8A050FA2-79C8-1776-FBC4-A9EFE2DA5414}"/>
              </a:ext>
            </a:extLst>
          </p:cNvPr>
          <p:cNvSpPr txBox="1"/>
          <p:nvPr/>
        </p:nvSpPr>
        <p:spPr>
          <a:xfrm>
            <a:off x="2459907" y="3576376"/>
            <a:ext cx="116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PASSO 02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6404D79-FE65-D6D0-DD9A-7D6DF24C4AE2}"/>
              </a:ext>
            </a:extLst>
          </p:cNvPr>
          <p:cNvSpPr txBox="1"/>
          <p:nvPr/>
        </p:nvSpPr>
        <p:spPr>
          <a:xfrm>
            <a:off x="8377449" y="3580683"/>
            <a:ext cx="11663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PASSO 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21E08DF-4740-B798-A049-2282313324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8851" y="3939021"/>
            <a:ext cx="6133894" cy="2134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2335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13222584f_0_102"/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b13222584f_0_102"/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b13222584f_0_102"/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13222584f_0_102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b13222584f_0_102"/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b13222584f_0_102"/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b13222584f_0_102"/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b13222584f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b13222584f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23</a:t>
            </a:fld>
            <a:endParaRPr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257D3DB-65B7-1A9E-CF6B-B30D841D7873}"/>
              </a:ext>
            </a:extLst>
          </p:cNvPr>
          <p:cNvSpPr/>
          <p:nvPr/>
        </p:nvSpPr>
        <p:spPr>
          <a:xfrm>
            <a:off x="8418983" y="1762827"/>
            <a:ext cx="2491740" cy="622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740580A-76BA-B831-7672-993CAF6B6AA8}"/>
              </a:ext>
            </a:extLst>
          </p:cNvPr>
          <p:cNvSpPr txBox="1"/>
          <p:nvPr/>
        </p:nvSpPr>
        <p:spPr>
          <a:xfrm>
            <a:off x="1916837" y="3537476"/>
            <a:ext cx="9198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Reforma Previdenciária pela LC 154/2014;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Censo Previdenciário (Processo nº 31023/2022);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CFF6F01-31EF-BF03-B7FA-AED0D6E3A80B}"/>
              </a:ext>
            </a:extLst>
          </p:cNvPr>
          <p:cNvSpPr txBox="1"/>
          <p:nvPr/>
        </p:nvSpPr>
        <p:spPr>
          <a:xfrm>
            <a:off x="1916838" y="2151092"/>
            <a:ext cx="7868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AÇÕES REALIZADA PELO PREV PARA A REDUÇÃO DO </a:t>
            </a:r>
            <a:r>
              <a:rPr lang="pt-BR" sz="2400" b="1" u="sng" dirty="0">
                <a:solidFill>
                  <a:schemeClr val="accent1"/>
                </a:solidFill>
              </a:rPr>
              <a:t>DÉFICIT ATUAL</a:t>
            </a:r>
          </a:p>
        </p:txBody>
      </p:sp>
    </p:spTree>
    <p:extLst>
      <p:ext uri="{BB962C8B-B14F-4D97-AF65-F5344CB8AC3E}">
        <p14:creationId xmlns:p14="http://schemas.microsoft.com/office/powerpoint/2010/main" val="32837532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>
          <a:extLst>
            <a:ext uri="{FF2B5EF4-FFF2-40B4-BE49-F238E27FC236}">
              <a16:creationId xmlns:a16="http://schemas.microsoft.com/office/drawing/2014/main" id="{E95108A1-F706-7638-0CC5-7D955C7A2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13222584f_0_102">
            <a:extLst>
              <a:ext uri="{FF2B5EF4-FFF2-40B4-BE49-F238E27FC236}">
                <a16:creationId xmlns:a16="http://schemas.microsoft.com/office/drawing/2014/main" id="{DCADB92C-A6B6-E054-7118-07293B88DFD9}"/>
              </a:ext>
            </a:extLst>
          </p:cNvPr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b13222584f_0_102">
            <a:extLst>
              <a:ext uri="{FF2B5EF4-FFF2-40B4-BE49-F238E27FC236}">
                <a16:creationId xmlns:a16="http://schemas.microsoft.com/office/drawing/2014/main" id="{5059DEDF-0710-E0B0-9940-3FB750EB7BD5}"/>
              </a:ext>
            </a:extLst>
          </p:cNvPr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b13222584f_0_102">
            <a:extLst>
              <a:ext uri="{FF2B5EF4-FFF2-40B4-BE49-F238E27FC236}">
                <a16:creationId xmlns:a16="http://schemas.microsoft.com/office/drawing/2014/main" id="{007B5C5C-8639-2A04-BA7B-1BBFD5423410}"/>
              </a:ext>
            </a:extLst>
          </p:cNvPr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13222584f_0_102">
            <a:extLst>
              <a:ext uri="{FF2B5EF4-FFF2-40B4-BE49-F238E27FC236}">
                <a16:creationId xmlns:a16="http://schemas.microsoft.com/office/drawing/2014/main" id="{318A1AF7-566B-E319-8E75-4D0EB41F5ABA}"/>
              </a:ext>
            </a:extLst>
          </p:cNvPr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b13222584f_0_102">
            <a:extLst>
              <a:ext uri="{FF2B5EF4-FFF2-40B4-BE49-F238E27FC236}">
                <a16:creationId xmlns:a16="http://schemas.microsoft.com/office/drawing/2014/main" id="{3BD703D2-5A3A-3819-1A1B-FFAC6E40B981}"/>
              </a:ext>
            </a:extLst>
          </p:cNvPr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b13222584f_0_102">
            <a:extLst>
              <a:ext uri="{FF2B5EF4-FFF2-40B4-BE49-F238E27FC236}">
                <a16:creationId xmlns:a16="http://schemas.microsoft.com/office/drawing/2014/main" id="{4E08706E-25B5-65E7-30AC-EFF4FECB2455}"/>
              </a:ext>
            </a:extLst>
          </p:cNvPr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b13222584f_0_102">
            <a:extLst>
              <a:ext uri="{FF2B5EF4-FFF2-40B4-BE49-F238E27FC236}">
                <a16:creationId xmlns:a16="http://schemas.microsoft.com/office/drawing/2014/main" id="{EE6300C6-099D-F818-4D80-4DB71FD5EE9F}"/>
              </a:ext>
            </a:extLst>
          </p:cNvPr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b13222584f_0_102">
            <a:extLst>
              <a:ext uri="{FF2B5EF4-FFF2-40B4-BE49-F238E27FC236}">
                <a16:creationId xmlns:a16="http://schemas.microsoft.com/office/drawing/2014/main" id="{A88FCA78-6C6C-A586-08CC-C89BE953B4A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b13222584f_0_102">
            <a:extLst>
              <a:ext uri="{FF2B5EF4-FFF2-40B4-BE49-F238E27FC236}">
                <a16:creationId xmlns:a16="http://schemas.microsoft.com/office/drawing/2014/main" id="{6474AA5C-FF4D-CB73-9301-F3C357FA8B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24</a:t>
            </a:fld>
            <a:endParaRPr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0F64E079-4B42-7378-AAD2-27EA8F26DC16}"/>
              </a:ext>
            </a:extLst>
          </p:cNvPr>
          <p:cNvSpPr/>
          <p:nvPr/>
        </p:nvSpPr>
        <p:spPr>
          <a:xfrm>
            <a:off x="8418983" y="1762827"/>
            <a:ext cx="2491740" cy="622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6A666FA-B9B2-B806-6829-003AA64D99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3765" y="1837564"/>
            <a:ext cx="5325218" cy="1428949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AC1D132-5426-672A-CE38-E022DCA3D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1059" y="3064484"/>
            <a:ext cx="6077798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101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>
          <a:extLst>
            <a:ext uri="{FF2B5EF4-FFF2-40B4-BE49-F238E27FC236}">
              <a16:creationId xmlns:a16="http://schemas.microsoft.com/office/drawing/2014/main" id="{91E44602-9141-8B7A-8B91-E72CF98EAC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13222584f_0_102">
            <a:extLst>
              <a:ext uri="{FF2B5EF4-FFF2-40B4-BE49-F238E27FC236}">
                <a16:creationId xmlns:a16="http://schemas.microsoft.com/office/drawing/2014/main" id="{A5CB9DE6-599B-232E-EF0A-1151F6234D93}"/>
              </a:ext>
            </a:extLst>
          </p:cNvPr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b13222584f_0_102">
            <a:extLst>
              <a:ext uri="{FF2B5EF4-FFF2-40B4-BE49-F238E27FC236}">
                <a16:creationId xmlns:a16="http://schemas.microsoft.com/office/drawing/2014/main" id="{DA8FC7E6-3BB5-93CA-1206-140142B78004}"/>
              </a:ext>
            </a:extLst>
          </p:cNvPr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b13222584f_0_102">
            <a:extLst>
              <a:ext uri="{FF2B5EF4-FFF2-40B4-BE49-F238E27FC236}">
                <a16:creationId xmlns:a16="http://schemas.microsoft.com/office/drawing/2014/main" id="{C0C811D3-FABE-79F1-8EF1-B53AEE86E5EB}"/>
              </a:ext>
            </a:extLst>
          </p:cNvPr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13222584f_0_102">
            <a:extLst>
              <a:ext uri="{FF2B5EF4-FFF2-40B4-BE49-F238E27FC236}">
                <a16:creationId xmlns:a16="http://schemas.microsoft.com/office/drawing/2014/main" id="{A509BFCF-8E70-8A77-59E8-6396BD8265FE}"/>
              </a:ext>
            </a:extLst>
          </p:cNvPr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b13222584f_0_102">
            <a:extLst>
              <a:ext uri="{FF2B5EF4-FFF2-40B4-BE49-F238E27FC236}">
                <a16:creationId xmlns:a16="http://schemas.microsoft.com/office/drawing/2014/main" id="{B9D0B453-17AD-00BE-D2E4-D9BEA8B1CABB}"/>
              </a:ext>
            </a:extLst>
          </p:cNvPr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b13222584f_0_102">
            <a:extLst>
              <a:ext uri="{FF2B5EF4-FFF2-40B4-BE49-F238E27FC236}">
                <a16:creationId xmlns:a16="http://schemas.microsoft.com/office/drawing/2014/main" id="{E0555610-9A0F-A40D-0DAD-579747AC02A0}"/>
              </a:ext>
            </a:extLst>
          </p:cNvPr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b13222584f_0_102">
            <a:extLst>
              <a:ext uri="{FF2B5EF4-FFF2-40B4-BE49-F238E27FC236}">
                <a16:creationId xmlns:a16="http://schemas.microsoft.com/office/drawing/2014/main" id="{6F0C2554-4C19-2408-A5D7-98F90726F25E}"/>
              </a:ext>
            </a:extLst>
          </p:cNvPr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b13222584f_0_102">
            <a:extLst>
              <a:ext uri="{FF2B5EF4-FFF2-40B4-BE49-F238E27FC236}">
                <a16:creationId xmlns:a16="http://schemas.microsoft.com/office/drawing/2014/main" id="{8B3BADE3-0D34-0BA0-774F-C992D23F9B45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b13222584f_0_102">
            <a:extLst>
              <a:ext uri="{FF2B5EF4-FFF2-40B4-BE49-F238E27FC236}">
                <a16:creationId xmlns:a16="http://schemas.microsoft.com/office/drawing/2014/main" id="{471DE32C-1CB3-CAA2-425A-34EE2BA2835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25</a:t>
            </a:fld>
            <a:endParaRPr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8AC982D-C67D-B6DE-F63C-496A4AFA4DB7}"/>
              </a:ext>
            </a:extLst>
          </p:cNvPr>
          <p:cNvSpPr/>
          <p:nvPr/>
        </p:nvSpPr>
        <p:spPr>
          <a:xfrm>
            <a:off x="8418983" y="1762827"/>
            <a:ext cx="2491740" cy="622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EC47AAE-EB15-DA08-3572-31DB1E65BD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8731" y="2335043"/>
            <a:ext cx="8154538" cy="36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5335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>
          <a:extLst>
            <a:ext uri="{FF2B5EF4-FFF2-40B4-BE49-F238E27FC236}">
              <a16:creationId xmlns:a16="http://schemas.microsoft.com/office/drawing/2014/main" id="{54A2E4C9-CB80-657D-4069-BACD1CB6E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13222584f_0_102">
            <a:extLst>
              <a:ext uri="{FF2B5EF4-FFF2-40B4-BE49-F238E27FC236}">
                <a16:creationId xmlns:a16="http://schemas.microsoft.com/office/drawing/2014/main" id="{E87323A5-A01C-9C60-99F5-9206D09FB5F8}"/>
              </a:ext>
            </a:extLst>
          </p:cNvPr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b13222584f_0_102">
            <a:extLst>
              <a:ext uri="{FF2B5EF4-FFF2-40B4-BE49-F238E27FC236}">
                <a16:creationId xmlns:a16="http://schemas.microsoft.com/office/drawing/2014/main" id="{5EAAADA5-B2AE-F938-A894-60CCCEA4F6C0}"/>
              </a:ext>
            </a:extLst>
          </p:cNvPr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b13222584f_0_102">
            <a:extLst>
              <a:ext uri="{FF2B5EF4-FFF2-40B4-BE49-F238E27FC236}">
                <a16:creationId xmlns:a16="http://schemas.microsoft.com/office/drawing/2014/main" id="{6C3D477A-824A-C4D6-0C5B-BA7EADE37ACF}"/>
              </a:ext>
            </a:extLst>
          </p:cNvPr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13222584f_0_102">
            <a:extLst>
              <a:ext uri="{FF2B5EF4-FFF2-40B4-BE49-F238E27FC236}">
                <a16:creationId xmlns:a16="http://schemas.microsoft.com/office/drawing/2014/main" id="{9F8BC05D-3148-9334-3F69-99A5F163D9CA}"/>
              </a:ext>
            </a:extLst>
          </p:cNvPr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b13222584f_0_102">
            <a:extLst>
              <a:ext uri="{FF2B5EF4-FFF2-40B4-BE49-F238E27FC236}">
                <a16:creationId xmlns:a16="http://schemas.microsoft.com/office/drawing/2014/main" id="{110D19B4-924F-6708-C78E-DA44B2A5E9BE}"/>
              </a:ext>
            </a:extLst>
          </p:cNvPr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b13222584f_0_102">
            <a:extLst>
              <a:ext uri="{FF2B5EF4-FFF2-40B4-BE49-F238E27FC236}">
                <a16:creationId xmlns:a16="http://schemas.microsoft.com/office/drawing/2014/main" id="{41022F6E-0829-80B0-4E1E-B556A5582F92}"/>
              </a:ext>
            </a:extLst>
          </p:cNvPr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b13222584f_0_102">
            <a:extLst>
              <a:ext uri="{FF2B5EF4-FFF2-40B4-BE49-F238E27FC236}">
                <a16:creationId xmlns:a16="http://schemas.microsoft.com/office/drawing/2014/main" id="{1AB3BE57-EC58-36A8-0B00-1B234DE042EF}"/>
              </a:ext>
            </a:extLst>
          </p:cNvPr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b13222584f_0_102">
            <a:extLst>
              <a:ext uri="{FF2B5EF4-FFF2-40B4-BE49-F238E27FC236}">
                <a16:creationId xmlns:a16="http://schemas.microsoft.com/office/drawing/2014/main" id="{BB90415D-7937-D87D-5B37-77487D7EF0E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b13222584f_0_102">
            <a:extLst>
              <a:ext uri="{FF2B5EF4-FFF2-40B4-BE49-F238E27FC236}">
                <a16:creationId xmlns:a16="http://schemas.microsoft.com/office/drawing/2014/main" id="{2599A15F-853A-69E3-AFA7-5F23B28E964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26</a:t>
            </a:fld>
            <a:endParaRPr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B515A4FF-E1C9-C3F9-4612-9DC0F35688E1}"/>
              </a:ext>
            </a:extLst>
          </p:cNvPr>
          <p:cNvSpPr/>
          <p:nvPr/>
        </p:nvSpPr>
        <p:spPr>
          <a:xfrm>
            <a:off x="8418983" y="1762827"/>
            <a:ext cx="2491740" cy="622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EE80940-45DF-70D2-62B4-4DEBB1AC74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0083" y="2009511"/>
            <a:ext cx="8002117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25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>
          <a:extLst>
            <a:ext uri="{FF2B5EF4-FFF2-40B4-BE49-F238E27FC236}">
              <a16:creationId xmlns:a16="http://schemas.microsoft.com/office/drawing/2014/main" id="{3CB1FCB4-BF7A-5AE3-3BC5-FF5E4A9BB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C22B304-1CC8-7A6D-BEC4-785AC692A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860" y="2135972"/>
            <a:ext cx="5882490" cy="4171730"/>
          </a:xfrm>
          <a:prstGeom prst="rect">
            <a:avLst/>
          </a:prstGeom>
        </p:spPr>
      </p:pic>
      <p:sp>
        <p:nvSpPr>
          <p:cNvPr id="122" name="Google Shape;122;g1b13222584f_0_102">
            <a:extLst>
              <a:ext uri="{FF2B5EF4-FFF2-40B4-BE49-F238E27FC236}">
                <a16:creationId xmlns:a16="http://schemas.microsoft.com/office/drawing/2014/main" id="{DDD12393-9E9E-3867-D646-1798477FCBD4}"/>
              </a:ext>
            </a:extLst>
          </p:cNvPr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b13222584f_0_102">
            <a:extLst>
              <a:ext uri="{FF2B5EF4-FFF2-40B4-BE49-F238E27FC236}">
                <a16:creationId xmlns:a16="http://schemas.microsoft.com/office/drawing/2014/main" id="{D680C196-14F8-44FC-FFAE-02BF943B2E54}"/>
              </a:ext>
            </a:extLst>
          </p:cNvPr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b13222584f_0_102">
            <a:extLst>
              <a:ext uri="{FF2B5EF4-FFF2-40B4-BE49-F238E27FC236}">
                <a16:creationId xmlns:a16="http://schemas.microsoft.com/office/drawing/2014/main" id="{EED7A168-0154-1AF2-3332-6E6D85EF1268}"/>
              </a:ext>
            </a:extLst>
          </p:cNvPr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13222584f_0_102">
            <a:extLst>
              <a:ext uri="{FF2B5EF4-FFF2-40B4-BE49-F238E27FC236}">
                <a16:creationId xmlns:a16="http://schemas.microsoft.com/office/drawing/2014/main" id="{4BAFD003-0464-C251-FF72-CF55004160DE}"/>
              </a:ext>
            </a:extLst>
          </p:cNvPr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b13222584f_0_102">
            <a:extLst>
              <a:ext uri="{FF2B5EF4-FFF2-40B4-BE49-F238E27FC236}">
                <a16:creationId xmlns:a16="http://schemas.microsoft.com/office/drawing/2014/main" id="{938626CE-AF1C-0F52-2CD8-B59570946145}"/>
              </a:ext>
            </a:extLst>
          </p:cNvPr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b13222584f_0_102">
            <a:extLst>
              <a:ext uri="{FF2B5EF4-FFF2-40B4-BE49-F238E27FC236}">
                <a16:creationId xmlns:a16="http://schemas.microsoft.com/office/drawing/2014/main" id="{145A4507-A586-F545-AACE-118738A1C715}"/>
              </a:ext>
            </a:extLst>
          </p:cNvPr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b13222584f_0_102">
            <a:extLst>
              <a:ext uri="{FF2B5EF4-FFF2-40B4-BE49-F238E27FC236}">
                <a16:creationId xmlns:a16="http://schemas.microsoft.com/office/drawing/2014/main" id="{53765076-ADF3-C2DB-8FF2-FDE62C721A94}"/>
              </a:ext>
            </a:extLst>
          </p:cNvPr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b13222584f_0_102">
            <a:extLst>
              <a:ext uri="{FF2B5EF4-FFF2-40B4-BE49-F238E27FC236}">
                <a16:creationId xmlns:a16="http://schemas.microsoft.com/office/drawing/2014/main" id="{700C3A9F-BF5E-A0AD-093B-537C2D5FF0B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b13222584f_0_102">
            <a:extLst>
              <a:ext uri="{FF2B5EF4-FFF2-40B4-BE49-F238E27FC236}">
                <a16:creationId xmlns:a16="http://schemas.microsoft.com/office/drawing/2014/main" id="{2B43D015-BC21-5B1B-8DE4-1B7672FD490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51188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1b162a5d653_0_36"/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g1b162a5d653_0_36"/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g1b162a5d653_0_36"/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g1b162a5d653_0_36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g1b162a5d653_0_36"/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g1b162a5d653_0_36"/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g1b162a5d653_0_36"/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g1b162a5d653_0_36"/>
          <p:cNvSpPr txBox="1"/>
          <p:nvPr/>
        </p:nvSpPr>
        <p:spPr>
          <a:xfrm>
            <a:off x="1941446" y="3505657"/>
            <a:ext cx="8309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Prev-Xangri-Lá agradece a presença de todos!</a:t>
            </a:r>
            <a:endParaRPr/>
          </a:p>
        </p:txBody>
      </p:sp>
      <p:pic>
        <p:nvPicPr>
          <p:cNvPr id="742" name="Google Shape;742;g1b162a5d653_0_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0788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743" name="Google Shape;743;g1b162a5d653_0_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28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3A3AACE0-3106-3290-0426-263C0B6BE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597" y="2009098"/>
            <a:ext cx="6163535" cy="4848902"/>
          </a:xfrm>
          <a:prstGeom prst="rect">
            <a:avLst/>
          </a:prstGeom>
        </p:spPr>
      </p:pic>
      <p:sp>
        <p:nvSpPr>
          <p:cNvPr id="122" name="Google Shape;122;g1b13222584f_0_102"/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b13222584f_0_102"/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b13222584f_0_102"/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13222584f_0_102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b13222584f_0_102"/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b13222584f_0_102"/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b13222584f_0_102"/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b13222584f_0_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b13222584f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3</a:t>
            </a:fld>
            <a:endParaRPr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257D3DB-65B7-1A9E-CF6B-B30D841D7873}"/>
              </a:ext>
            </a:extLst>
          </p:cNvPr>
          <p:cNvSpPr/>
          <p:nvPr/>
        </p:nvSpPr>
        <p:spPr>
          <a:xfrm>
            <a:off x="9290304" y="1846475"/>
            <a:ext cx="1307592" cy="622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13222584f_0_102"/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b13222584f_0_102"/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b13222584f_0_102"/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13222584f_0_102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b13222584f_0_102"/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b13222584f_0_102"/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b13222584f_0_102"/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b13222584f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b13222584f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4</a:t>
            </a:fld>
            <a:endParaRPr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257D3DB-65B7-1A9E-CF6B-B30D841D7873}"/>
              </a:ext>
            </a:extLst>
          </p:cNvPr>
          <p:cNvSpPr/>
          <p:nvPr/>
        </p:nvSpPr>
        <p:spPr>
          <a:xfrm>
            <a:off x="9290304" y="1846475"/>
            <a:ext cx="1307592" cy="622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06B0521-C6B4-B182-CB55-257DD20A1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032" y="2085352"/>
            <a:ext cx="7665185" cy="318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7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CB0C967-9F2E-67E3-775A-98FCF6543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2973" y="1845182"/>
            <a:ext cx="7906477" cy="4242323"/>
          </a:xfrm>
          <a:prstGeom prst="rect">
            <a:avLst/>
          </a:prstGeom>
        </p:spPr>
      </p:pic>
      <p:sp>
        <p:nvSpPr>
          <p:cNvPr id="122" name="Google Shape;122;g1b13222584f_0_102"/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b13222584f_0_102"/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b13222584f_0_102"/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13222584f_0_102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b13222584f_0_102"/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b13222584f_0_102"/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b13222584f_0_102"/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b13222584f_0_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b13222584f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5</a:t>
            </a:fld>
            <a:endParaRPr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257D3DB-65B7-1A9E-CF6B-B30D841D7873}"/>
              </a:ext>
            </a:extLst>
          </p:cNvPr>
          <p:cNvSpPr/>
          <p:nvPr/>
        </p:nvSpPr>
        <p:spPr>
          <a:xfrm>
            <a:off x="8418983" y="1762827"/>
            <a:ext cx="2491740" cy="622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35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3C0A4616-5D01-2546-6004-54C9C592EF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9856" y="1835715"/>
            <a:ext cx="5591955" cy="4686954"/>
          </a:xfrm>
          <a:prstGeom prst="rect">
            <a:avLst/>
          </a:prstGeom>
        </p:spPr>
      </p:pic>
      <p:sp>
        <p:nvSpPr>
          <p:cNvPr id="122" name="Google Shape;122;g1b13222584f_0_102"/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b13222584f_0_102"/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b13222584f_0_102"/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13222584f_0_102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b13222584f_0_102"/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b13222584f_0_102"/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b13222584f_0_102"/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b13222584f_0_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b13222584f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6</a:t>
            </a:fld>
            <a:endParaRPr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257D3DB-65B7-1A9E-CF6B-B30D841D7873}"/>
              </a:ext>
            </a:extLst>
          </p:cNvPr>
          <p:cNvSpPr/>
          <p:nvPr/>
        </p:nvSpPr>
        <p:spPr>
          <a:xfrm>
            <a:off x="8418983" y="1762827"/>
            <a:ext cx="2491740" cy="622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88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13222584f_0_102"/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b13222584f_0_102"/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b13222584f_0_102"/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13222584f_0_102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b13222584f_0_102"/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b13222584f_0_102"/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b13222584f_0_102"/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b13222584f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b13222584f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7</a:t>
            </a:fld>
            <a:endParaRPr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257D3DB-65B7-1A9E-CF6B-B30D841D7873}"/>
              </a:ext>
            </a:extLst>
          </p:cNvPr>
          <p:cNvSpPr/>
          <p:nvPr/>
        </p:nvSpPr>
        <p:spPr>
          <a:xfrm>
            <a:off x="8418983" y="1762827"/>
            <a:ext cx="2491740" cy="622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3F50582-1AC6-7209-F612-87AD9BB190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9739" y="2086926"/>
            <a:ext cx="9692521" cy="362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371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13222584f_0_102"/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b13222584f_0_102"/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b13222584f_0_102"/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13222584f_0_102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b13222584f_0_102"/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b13222584f_0_102"/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b13222584f_0_102"/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b13222584f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b13222584f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8</a:t>
            </a:fld>
            <a:endParaRPr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257D3DB-65B7-1A9E-CF6B-B30D841D7873}"/>
              </a:ext>
            </a:extLst>
          </p:cNvPr>
          <p:cNvSpPr/>
          <p:nvPr/>
        </p:nvSpPr>
        <p:spPr>
          <a:xfrm>
            <a:off x="8418983" y="1762827"/>
            <a:ext cx="2491740" cy="622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F1AB312-843B-6430-3C88-153A71ACE3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83" t="2902" r="62494" b="-2902"/>
          <a:stretch/>
        </p:blipFill>
        <p:spPr>
          <a:xfrm>
            <a:off x="1122995" y="1837641"/>
            <a:ext cx="3633490" cy="4109039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56820D08-9152-CE4E-277B-BE3952F2615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5289"/>
          <a:stretch/>
        </p:blipFill>
        <p:spPr>
          <a:xfrm>
            <a:off x="6497053" y="1714458"/>
            <a:ext cx="4376166" cy="4109039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50E468C-7E65-0365-6D49-6771923E821D}"/>
              </a:ext>
            </a:extLst>
          </p:cNvPr>
          <p:cNvSpPr/>
          <p:nvPr/>
        </p:nvSpPr>
        <p:spPr>
          <a:xfrm>
            <a:off x="2781075" y="5390147"/>
            <a:ext cx="932672" cy="360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C38016FD-E6EF-0F38-37F4-7EFC8044BF6A}"/>
              </a:ext>
            </a:extLst>
          </p:cNvPr>
          <p:cNvSpPr/>
          <p:nvPr/>
        </p:nvSpPr>
        <p:spPr>
          <a:xfrm>
            <a:off x="2933475" y="1846475"/>
            <a:ext cx="708083" cy="2685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47A683D8-393F-B26D-196D-58AB4E619E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8399" y="3352090"/>
            <a:ext cx="1905266" cy="36200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B6883253-8B1D-CA1A-D768-26AA3DE216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7516" y="2247900"/>
            <a:ext cx="745226" cy="1426346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4D7C3C4-D855-32B3-C84E-0B1158F988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4397" y="2247900"/>
            <a:ext cx="745226" cy="1426346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E6EF2EEC-F67F-65ED-8286-E7756BC0F406}"/>
              </a:ext>
            </a:extLst>
          </p:cNvPr>
          <p:cNvSpPr txBox="1"/>
          <p:nvPr/>
        </p:nvSpPr>
        <p:spPr>
          <a:xfrm>
            <a:off x="2947567" y="3352090"/>
            <a:ext cx="532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62,8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2F506D49-96B8-2C3F-B461-671B2097ED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5588" y="1869725"/>
            <a:ext cx="2025486" cy="30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02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b13222584f_0_102"/>
          <p:cNvSpPr/>
          <p:nvPr/>
        </p:nvSpPr>
        <p:spPr>
          <a:xfrm rot="-2700000" flipH="1">
            <a:off x="-376753" y="-253423"/>
            <a:ext cx="1828654" cy="1377755"/>
          </a:xfrm>
          <a:custGeom>
            <a:avLst/>
            <a:gdLst/>
            <a:ahLst/>
            <a:cxnLst/>
            <a:rect l="l" t="t" r="r" b="b"/>
            <a:pathLst>
              <a:path w="1827638" h="1376989" extrusionOk="0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1b13222584f_0_102"/>
          <p:cNvSpPr/>
          <p:nvPr/>
        </p:nvSpPr>
        <p:spPr>
          <a:xfrm rot="-2700000" flipH="1">
            <a:off x="891672" y="422133"/>
            <a:ext cx="645306" cy="645306"/>
          </a:xfrm>
          <a:prstGeom prst="rect">
            <a:avLst/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1b13222584f_0_102"/>
          <p:cNvSpPr/>
          <p:nvPr/>
        </p:nvSpPr>
        <p:spPr>
          <a:xfrm rot="-2700000" flipH="1">
            <a:off x="10043564" y="655106"/>
            <a:ext cx="687308" cy="687308"/>
          </a:xfrm>
          <a:prstGeom prst="rect">
            <a:avLst/>
          </a:pr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1b13222584f_0_102"/>
          <p:cNvSpPr/>
          <p:nvPr/>
        </p:nvSpPr>
        <p:spPr>
          <a:xfrm rot="10800000" flipH="1">
            <a:off x="9356643" y="0"/>
            <a:ext cx="2835357" cy="1480837"/>
          </a:xfrm>
          <a:custGeom>
            <a:avLst/>
            <a:gdLst/>
            <a:ahLst/>
            <a:cxnLst/>
            <a:rect l="l" t="t" r="r" b="b"/>
            <a:pathLst>
              <a:path w="2835357" h="1480837" extrusionOk="0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g1b13222584f_0_102"/>
          <p:cNvSpPr/>
          <p:nvPr/>
        </p:nvSpPr>
        <p:spPr>
          <a:xfrm flipH="1">
            <a:off x="7976257" y="6115501"/>
            <a:ext cx="1494600" cy="7425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1b13222584f_0_102"/>
          <p:cNvSpPr/>
          <p:nvPr/>
        </p:nvSpPr>
        <p:spPr>
          <a:xfrm flipH="1">
            <a:off x="7604183" y="6453143"/>
            <a:ext cx="814800" cy="405000"/>
          </a:xfrm>
          <a:prstGeom prst="triangle">
            <a:avLst>
              <a:gd name="adj" fmla="val 50000"/>
            </a:avLst>
          </a:prstGeom>
          <a:solidFill>
            <a:schemeClr val="accent1">
              <a:alpha val="298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1b13222584f_0_102"/>
          <p:cNvSpPr txBox="1"/>
          <p:nvPr/>
        </p:nvSpPr>
        <p:spPr>
          <a:xfrm>
            <a:off x="1424763" y="776177"/>
            <a:ext cx="184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g1b13222584f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075" y="151025"/>
            <a:ext cx="6010275" cy="16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g1b13222584f_0_10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t-BR"/>
              <a:t>9</a:t>
            </a:fld>
            <a:endParaRPr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257D3DB-65B7-1A9E-CF6B-B30D841D7873}"/>
              </a:ext>
            </a:extLst>
          </p:cNvPr>
          <p:cNvSpPr/>
          <p:nvPr/>
        </p:nvSpPr>
        <p:spPr>
          <a:xfrm>
            <a:off x="8418983" y="1762827"/>
            <a:ext cx="2491740" cy="622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27DE532-5BCE-1B75-23CD-0CBC6F118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1249" y="2102160"/>
            <a:ext cx="8849501" cy="336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957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398</Words>
  <Application>Microsoft Office PowerPoint</Application>
  <PresentationFormat>Widescreen</PresentationFormat>
  <Paragraphs>144</Paragraphs>
  <Slides>28</Slides>
  <Notes>28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prefeitura capao da canoa</dc:creator>
  <cp:lastModifiedBy>User</cp:lastModifiedBy>
  <cp:revision>14</cp:revision>
  <dcterms:created xsi:type="dcterms:W3CDTF">2020-11-17T20:24:20Z</dcterms:created>
  <dcterms:modified xsi:type="dcterms:W3CDTF">2025-04-23T20:15:36Z</dcterms:modified>
</cp:coreProperties>
</file>